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60" autoAdjust="0"/>
    <p:restoredTop sz="94670"/>
  </p:normalViewPr>
  <p:slideViewPr>
    <p:cSldViewPr snapToGrid="0">
      <p:cViewPr>
        <p:scale>
          <a:sx n="137" d="100"/>
          <a:sy n="137" d="100"/>
        </p:scale>
        <p:origin x="2152" y="-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77C1-D672-48E9-B285-7976B4B4B50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9087-CA81-47F8-A1CB-5E98A762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07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77C1-D672-48E9-B285-7976B4B4B50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9087-CA81-47F8-A1CB-5E98A762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58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77C1-D672-48E9-B285-7976B4B4B50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9087-CA81-47F8-A1CB-5E98A762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1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77C1-D672-48E9-B285-7976B4B4B50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9087-CA81-47F8-A1CB-5E98A762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9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77C1-D672-48E9-B285-7976B4B4B50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9087-CA81-47F8-A1CB-5E98A762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28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77C1-D672-48E9-B285-7976B4B4B50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9087-CA81-47F8-A1CB-5E98A762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1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77C1-D672-48E9-B285-7976B4B4B50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9087-CA81-47F8-A1CB-5E98A762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9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77C1-D672-48E9-B285-7976B4B4B50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9087-CA81-47F8-A1CB-5E98A762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4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77C1-D672-48E9-B285-7976B4B4B50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9087-CA81-47F8-A1CB-5E98A762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99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77C1-D672-48E9-B285-7976B4B4B50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9087-CA81-47F8-A1CB-5E98A762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20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77C1-D672-48E9-B285-7976B4B4B50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9087-CA81-47F8-A1CB-5E98A762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26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877C1-D672-48E9-B285-7976B4B4B50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99087-CA81-47F8-A1CB-5E98A762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87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5917" y="1675377"/>
            <a:ext cx="9144000" cy="779037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Distributed Multi-Robot Exploration in a GPS-Denied Environment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137" y="2951527"/>
            <a:ext cx="9144000" cy="1019057"/>
          </a:xfrm>
        </p:spPr>
        <p:txBody>
          <a:bodyPr>
            <a:normAutofit/>
          </a:bodyPr>
          <a:lstStyle/>
          <a:p>
            <a:r>
              <a:rPr lang="en-US" sz="2000" dirty="0"/>
              <a:t>Kevin Sheridan</a:t>
            </a:r>
          </a:p>
          <a:p>
            <a:r>
              <a:rPr lang="en-US" sz="2000" dirty="0"/>
              <a:t>AAE, </a:t>
            </a:r>
            <a:r>
              <a:rPr lang="en-US" sz="2000" dirty="0" err="1"/>
              <a:t>sheridak@purdue.edu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544824" y="4516768"/>
            <a:ext cx="4447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AAE 590 Course Project, Instructor: </a:t>
            </a:r>
            <a:r>
              <a:rPr lang="en-US" sz="1600" i="1" dirty="0" err="1"/>
              <a:t>Shaoshuai</a:t>
            </a:r>
            <a:r>
              <a:rPr lang="en-US" sz="1600" i="1" dirty="0"/>
              <a:t> </a:t>
            </a:r>
            <a:r>
              <a:rPr lang="en-US" sz="1600" i="1" dirty="0" err="1"/>
              <a:t>Mou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803157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18969" y="245476"/>
            <a:ext cx="1366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021C1-A19C-B14F-BCED-09BA95F0A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82" y="3687048"/>
            <a:ext cx="3769435" cy="2516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05A872-68E6-6944-ACB4-F7C1FA03D5E5}"/>
              </a:ext>
            </a:extLst>
          </p:cNvPr>
          <p:cNvSpPr txBox="1"/>
          <p:nvPr/>
        </p:nvSpPr>
        <p:spPr>
          <a:xfrm>
            <a:off x="659567" y="1289154"/>
            <a:ext cx="7907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Distributed multi-robot exploration in a GPS-denied environment allows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More area coverage than a single robot is capable of.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Redundancy to failures and/or hazardous environments.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The ability for the exploration to be carried out in any area.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No special communication infrastructure or special setup is required.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57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6647" y="208655"/>
            <a:ext cx="244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Problem Formulation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434641-A839-7D4B-AA3B-DDD9E0E89314}"/>
              </a:ext>
            </a:extLst>
          </p:cNvPr>
          <p:cNvGrpSpPr/>
          <p:nvPr/>
        </p:nvGrpSpPr>
        <p:grpSpPr>
          <a:xfrm>
            <a:off x="5426440" y="897509"/>
            <a:ext cx="4637112" cy="5979713"/>
            <a:chOff x="4853354" y="0"/>
            <a:chExt cx="5330119" cy="6873368"/>
          </a:xfrm>
        </p:grpSpPr>
        <p:pic>
          <p:nvPicPr>
            <p:cNvPr id="3" name="Picture 2" descr="A close up of a logo&#13;&#10;&#13;&#10;Description automatically generated">
              <a:extLst>
                <a:ext uri="{FF2B5EF4-FFF2-40B4-BE49-F238E27FC236}">
                  <a16:creationId xmlns:a16="http://schemas.microsoft.com/office/drawing/2014/main" id="{445E7BD6-D628-7D48-B9F6-CA4CFEC0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61993" y="1291361"/>
              <a:ext cx="6873368" cy="429064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0F1706-2195-024A-BC6F-9DA17FDF4BA6}"/>
                </a:ext>
              </a:extLst>
            </p:cNvPr>
            <p:cNvSpPr txBox="1"/>
            <p:nvPr/>
          </p:nvSpPr>
          <p:spPr>
            <a:xfrm>
              <a:off x="4853354" y="6261207"/>
              <a:ext cx="3024555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Occupancy Grid From Capobianco, Roberto. (2017). Interactive Generation and Learning of Semantic-Driven Robot Behaviors. 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FCB7FDF-944D-D640-B61B-FB0685DE8AF4}"/>
                </a:ext>
              </a:extLst>
            </p:cNvPr>
            <p:cNvGrpSpPr/>
            <p:nvPr/>
          </p:nvGrpSpPr>
          <p:grpSpPr>
            <a:xfrm>
              <a:off x="6998677" y="3151966"/>
              <a:ext cx="522514" cy="554067"/>
              <a:chOff x="1798655" y="3215472"/>
              <a:chExt cx="693336" cy="735205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A4C8047-BEC7-3949-825B-3DE14334DA99}"/>
                  </a:ext>
                </a:extLst>
              </p:cNvPr>
              <p:cNvCxnSpPr/>
              <p:nvPr/>
            </p:nvCxnSpPr>
            <p:spPr>
              <a:xfrm>
                <a:off x="1798655" y="3928905"/>
                <a:ext cx="69333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8CB1EADC-DF82-A144-9263-C7F250966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8703" y="3215472"/>
                <a:ext cx="11726" cy="735205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347B4B-E0A1-5944-92B6-8C0E3D6CB4A9}"/>
                </a:ext>
              </a:extLst>
            </p:cNvPr>
            <p:cNvGrpSpPr/>
            <p:nvPr/>
          </p:nvGrpSpPr>
          <p:grpSpPr>
            <a:xfrm rot="1873488">
              <a:off x="5466303" y="834014"/>
              <a:ext cx="251209" cy="178488"/>
              <a:chOff x="1336431" y="5074418"/>
              <a:chExt cx="1115367" cy="792483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28AD3A8-5A38-AF43-B53A-C2297322E577}"/>
                  </a:ext>
                </a:extLst>
              </p:cNvPr>
              <p:cNvSpPr/>
              <p:nvPr/>
            </p:nvSpPr>
            <p:spPr>
              <a:xfrm>
                <a:off x="1336431" y="5074418"/>
                <a:ext cx="792483" cy="79248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DD2BE02-62BD-D243-A9A8-6EB6107A8BC1}"/>
                  </a:ext>
                </a:extLst>
              </p:cNvPr>
              <p:cNvCxnSpPr>
                <a:stCxn id="9" idx="6"/>
              </p:cNvCxnSpPr>
              <p:nvPr/>
            </p:nvCxnSpPr>
            <p:spPr>
              <a:xfrm>
                <a:off x="2128914" y="5470660"/>
                <a:ext cx="322884" cy="56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19F73A-0614-784A-9F64-DA6A52FAD326}"/>
                </a:ext>
              </a:extLst>
            </p:cNvPr>
            <p:cNvGrpSpPr/>
            <p:nvPr/>
          </p:nvGrpSpPr>
          <p:grpSpPr>
            <a:xfrm rot="6514189">
              <a:off x="6713971" y="705061"/>
              <a:ext cx="251209" cy="178488"/>
              <a:chOff x="1336431" y="5074418"/>
              <a:chExt cx="1115367" cy="792483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A89354E-4B09-C340-A1C7-6539EAACC191}"/>
                  </a:ext>
                </a:extLst>
              </p:cNvPr>
              <p:cNvSpPr/>
              <p:nvPr/>
            </p:nvSpPr>
            <p:spPr>
              <a:xfrm>
                <a:off x="1336431" y="5074418"/>
                <a:ext cx="792483" cy="79248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2711974-2B17-3742-B735-9840D99B2747}"/>
                  </a:ext>
                </a:extLst>
              </p:cNvPr>
              <p:cNvCxnSpPr>
                <a:stCxn id="12" idx="6"/>
              </p:cNvCxnSpPr>
              <p:nvPr/>
            </p:nvCxnSpPr>
            <p:spPr>
              <a:xfrm>
                <a:off x="2128914" y="5470660"/>
                <a:ext cx="322884" cy="56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44282D-16CC-5847-85BC-7D2544DDC0B7}"/>
                </a:ext>
              </a:extLst>
            </p:cNvPr>
            <p:cNvGrpSpPr/>
            <p:nvPr/>
          </p:nvGrpSpPr>
          <p:grpSpPr>
            <a:xfrm rot="1383679">
              <a:off x="6554873" y="2364710"/>
              <a:ext cx="251209" cy="178488"/>
              <a:chOff x="1336431" y="5074418"/>
              <a:chExt cx="1115367" cy="792483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9881EDE-A874-5547-AC82-6AAA8DE41988}"/>
                  </a:ext>
                </a:extLst>
              </p:cNvPr>
              <p:cNvSpPr/>
              <p:nvPr/>
            </p:nvSpPr>
            <p:spPr>
              <a:xfrm>
                <a:off x="1336431" y="5074418"/>
                <a:ext cx="792483" cy="79248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48D6696-6937-2A46-ABA3-4C1A7DA2480E}"/>
                  </a:ext>
                </a:extLst>
              </p:cNvPr>
              <p:cNvCxnSpPr>
                <a:stCxn id="15" idx="6"/>
              </p:cNvCxnSpPr>
              <p:nvPr/>
            </p:nvCxnSpPr>
            <p:spPr>
              <a:xfrm>
                <a:off x="2128914" y="5470660"/>
                <a:ext cx="322884" cy="56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CED8B9D-2719-CF4E-9FC7-26A67D76C80C}"/>
                </a:ext>
              </a:extLst>
            </p:cNvPr>
            <p:cNvGrpSpPr/>
            <p:nvPr/>
          </p:nvGrpSpPr>
          <p:grpSpPr>
            <a:xfrm rot="6202220">
              <a:off x="8385345" y="4456446"/>
              <a:ext cx="251209" cy="178488"/>
              <a:chOff x="1336431" y="5074418"/>
              <a:chExt cx="1115367" cy="79248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894D7C8-E570-2F44-85E3-D2625DDB906B}"/>
                  </a:ext>
                </a:extLst>
              </p:cNvPr>
              <p:cNvSpPr/>
              <p:nvPr/>
            </p:nvSpPr>
            <p:spPr>
              <a:xfrm>
                <a:off x="1336431" y="5074418"/>
                <a:ext cx="792483" cy="79248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635ED4A-FE4B-814A-8D4F-914D3C7826F9}"/>
                  </a:ext>
                </a:extLst>
              </p:cNvPr>
              <p:cNvCxnSpPr>
                <a:stCxn id="18" idx="6"/>
              </p:cNvCxnSpPr>
              <p:nvPr/>
            </p:nvCxnSpPr>
            <p:spPr>
              <a:xfrm>
                <a:off x="2128914" y="5470660"/>
                <a:ext cx="322884" cy="56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7F745C1-DC67-A94A-9D1E-6576A89C0F02}"/>
                </a:ext>
              </a:extLst>
            </p:cNvPr>
            <p:cNvCxnSpPr>
              <a:cxnSpLocks/>
              <a:stCxn id="15" idx="0"/>
              <a:endCxn id="12" idx="6"/>
            </p:cNvCxnSpPr>
            <p:nvPr/>
          </p:nvCxnSpPr>
          <p:spPr>
            <a:xfrm flipV="1">
              <a:off x="6681981" y="844434"/>
              <a:ext cx="140753" cy="1513165"/>
            </a:xfrm>
            <a:prstGeom prst="line">
              <a:avLst/>
            </a:prstGeom>
            <a:ln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BA827E23-DCEC-E44D-B37C-6F28CAF39ECA}"/>
                </a:ext>
              </a:extLst>
            </p:cNvPr>
            <p:cNvSpPr/>
            <p:nvPr/>
          </p:nvSpPr>
          <p:spPr>
            <a:xfrm rot="11207590">
              <a:off x="6502494" y="689501"/>
              <a:ext cx="129325" cy="174449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B54864F-55B2-A94C-95BC-150DC86FD2EE}"/>
                    </a:ext>
                  </a:extLst>
                </p:cNvPr>
                <p:cNvSpPr txBox="1"/>
                <p:nvPr/>
              </p:nvSpPr>
              <p:spPr>
                <a:xfrm>
                  <a:off x="6335954" y="1366808"/>
                  <a:ext cx="2346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B54864F-55B2-A94C-95BC-150DC86FD2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5954" y="1366808"/>
                  <a:ext cx="23461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7614D7-1DAD-234F-AB5C-C2A6960CB107}"/>
                </a:ext>
              </a:extLst>
            </p:cNvPr>
            <p:cNvSpPr/>
            <p:nvPr/>
          </p:nvSpPr>
          <p:spPr>
            <a:xfrm>
              <a:off x="6722342" y="2783400"/>
              <a:ext cx="3461131" cy="3461131"/>
            </a:xfrm>
            <a:prstGeom prst="ellipse">
              <a:avLst/>
            </a:prstGeom>
            <a:solidFill>
              <a:srgbClr val="00B050">
                <a:alpha val="1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E5C433-5ECB-0A4F-8062-C0E4A7696A14}"/>
                </a:ext>
              </a:extLst>
            </p:cNvPr>
            <p:cNvCxnSpPr>
              <a:stCxn id="23" idx="3"/>
            </p:cNvCxnSpPr>
            <p:nvPr/>
          </p:nvCxnSpPr>
          <p:spPr>
            <a:xfrm flipV="1">
              <a:off x="7229213" y="4481565"/>
              <a:ext cx="1325147" cy="1256095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A038DC0-91F5-CF4E-80C6-6A3F04B22D2F}"/>
                    </a:ext>
                  </a:extLst>
                </p:cNvPr>
                <p:cNvSpPr txBox="1"/>
                <p:nvPr/>
              </p:nvSpPr>
              <p:spPr>
                <a:xfrm>
                  <a:off x="8103995" y="4832613"/>
                  <a:ext cx="22955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A038DC0-91F5-CF4E-80C6-6A3F04B22D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3995" y="4832613"/>
                  <a:ext cx="22955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7647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0684709-3492-384E-8C30-75BA88B62889}"/>
                  </a:ext>
                </a:extLst>
              </p:cNvPr>
              <p:cNvSpPr/>
              <p:nvPr/>
            </p:nvSpPr>
            <p:spPr>
              <a:xfrm>
                <a:off x="206604" y="985466"/>
                <a:ext cx="4572000" cy="230832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Explore an unknown environment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robots.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Shortest time possible / Most area covered.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 Global Position System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Robot-Robot bearing measurements available during communication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Must be scalable.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0684709-3492-384E-8C30-75BA88B62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4" y="985466"/>
                <a:ext cx="4572000" cy="2308324"/>
              </a:xfrm>
              <a:prstGeom prst="rect">
                <a:avLst/>
              </a:prstGeom>
              <a:blipFill>
                <a:blip r:embed="rId5"/>
                <a:stretch>
                  <a:fillRect l="-554" t="-1099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406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02F595-EE8E-2542-B6D2-E36E75EB8815}"/>
              </a:ext>
            </a:extLst>
          </p:cNvPr>
          <p:cNvGrpSpPr/>
          <p:nvPr/>
        </p:nvGrpSpPr>
        <p:grpSpPr>
          <a:xfrm rot="16200000">
            <a:off x="2682130" y="363569"/>
            <a:ext cx="3779740" cy="6130861"/>
            <a:chOff x="4799386" y="0"/>
            <a:chExt cx="4344614" cy="7047105"/>
          </a:xfrm>
        </p:grpSpPr>
        <p:pic>
          <p:nvPicPr>
            <p:cNvPr id="3" name="Picture 2" descr="A close up of a logo&#13;&#10;&#13;&#10;Description automatically generated">
              <a:extLst>
                <a:ext uri="{FF2B5EF4-FFF2-40B4-BE49-F238E27FC236}">
                  <a16:creationId xmlns:a16="http://schemas.microsoft.com/office/drawing/2014/main" id="{1BD6BBF5-662A-CA41-A7B1-D50AC6B9D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61993" y="1291361"/>
              <a:ext cx="6873368" cy="429064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7601CF-1E2D-2F4B-A40D-5DC590C943D6}"/>
                </a:ext>
              </a:extLst>
            </p:cNvPr>
            <p:cNvSpPr txBox="1"/>
            <p:nvPr/>
          </p:nvSpPr>
          <p:spPr>
            <a:xfrm rot="5400000">
              <a:off x="3695124" y="5303996"/>
              <a:ext cx="3024555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Occupancy Grid From Capobianco, Roberto. (2017). Interactive Generation and Learning of Semantic-Driven Robot Behaviors. 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8257B7-78B9-1C40-978B-01AAD280E771}"/>
                </a:ext>
              </a:extLst>
            </p:cNvPr>
            <p:cNvGrpSpPr/>
            <p:nvPr/>
          </p:nvGrpSpPr>
          <p:grpSpPr>
            <a:xfrm>
              <a:off x="6998677" y="3151966"/>
              <a:ext cx="522514" cy="554067"/>
              <a:chOff x="1798655" y="3215472"/>
              <a:chExt cx="693336" cy="735205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A5C57FE-3393-3546-91A3-FB4362326432}"/>
                  </a:ext>
                </a:extLst>
              </p:cNvPr>
              <p:cNvCxnSpPr/>
              <p:nvPr/>
            </p:nvCxnSpPr>
            <p:spPr>
              <a:xfrm>
                <a:off x="1798655" y="3928905"/>
                <a:ext cx="69333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929F577-5A65-2D47-AF5C-83D6AF08D9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8703" y="3215472"/>
                <a:ext cx="11726" cy="735205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3123E21-9389-F340-A126-DF035A4C70BA}"/>
                </a:ext>
              </a:extLst>
            </p:cNvPr>
            <p:cNvGrpSpPr/>
            <p:nvPr/>
          </p:nvGrpSpPr>
          <p:grpSpPr>
            <a:xfrm rot="1873488">
              <a:off x="5466303" y="834014"/>
              <a:ext cx="251209" cy="178488"/>
              <a:chOff x="1336431" y="5074418"/>
              <a:chExt cx="1115367" cy="79248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18C8C19-B325-344D-8BF3-891BAF8A7D15}"/>
                  </a:ext>
                </a:extLst>
              </p:cNvPr>
              <p:cNvSpPr/>
              <p:nvPr/>
            </p:nvSpPr>
            <p:spPr>
              <a:xfrm>
                <a:off x="1336431" y="5074418"/>
                <a:ext cx="792483" cy="79248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AAE1454-9E96-A840-B339-F5FB7DADE9E8}"/>
                  </a:ext>
                </a:extLst>
              </p:cNvPr>
              <p:cNvCxnSpPr>
                <a:stCxn id="22" idx="6"/>
              </p:cNvCxnSpPr>
              <p:nvPr/>
            </p:nvCxnSpPr>
            <p:spPr>
              <a:xfrm>
                <a:off x="2128914" y="5470660"/>
                <a:ext cx="322884" cy="56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FE80DFB-5CC0-8A46-B863-3F07FE4978BB}"/>
                </a:ext>
              </a:extLst>
            </p:cNvPr>
            <p:cNvGrpSpPr/>
            <p:nvPr/>
          </p:nvGrpSpPr>
          <p:grpSpPr>
            <a:xfrm rot="6514189">
              <a:off x="6713971" y="705061"/>
              <a:ext cx="251209" cy="178488"/>
              <a:chOff x="1336431" y="5074418"/>
              <a:chExt cx="1115367" cy="79248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7F7B794-C422-1948-AC1F-7384CFF64ABC}"/>
                  </a:ext>
                </a:extLst>
              </p:cNvPr>
              <p:cNvSpPr/>
              <p:nvPr/>
            </p:nvSpPr>
            <p:spPr>
              <a:xfrm>
                <a:off x="1336431" y="5074418"/>
                <a:ext cx="792483" cy="79248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11E27B7-CB45-5243-9658-BBE6A2863559}"/>
                  </a:ext>
                </a:extLst>
              </p:cNvPr>
              <p:cNvCxnSpPr>
                <a:stCxn id="20" idx="6"/>
              </p:cNvCxnSpPr>
              <p:nvPr/>
            </p:nvCxnSpPr>
            <p:spPr>
              <a:xfrm>
                <a:off x="2128914" y="5470660"/>
                <a:ext cx="322884" cy="56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51BB08E-8448-5B47-B957-0E2EFAC8F4E8}"/>
                </a:ext>
              </a:extLst>
            </p:cNvPr>
            <p:cNvGrpSpPr/>
            <p:nvPr/>
          </p:nvGrpSpPr>
          <p:grpSpPr>
            <a:xfrm rot="1383679">
              <a:off x="6554873" y="2364710"/>
              <a:ext cx="251209" cy="178488"/>
              <a:chOff x="1336431" y="5074418"/>
              <a:chExt cx="1115367" cy="79248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2018BD8-2519-C640-A03E-A6042A5C267E}"/>
                  </a:ext>
                </a:extLst>
              </p:cNvPr>
              <p:cNvSpPr/>
              <p:nvPr/>
            </p:nvSpPr>
            <p:spPr>
              <a:xfrm>
                <a:off x="1336431" y="5074418"/>
                <a:ext cx="792483" cy="79248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ABDAB56-E989-FE44-8A80-9A4C4B31782D}"/>
                  </a:ext>
                </a:extLst>
              </p:cNvPr>
              <p:cNvCxnSpPr>
                <a:stCxn id="18" idx="6"/>
              </p:cNvCxnSpPr>
              <p:nvPr/>
            </p:nvCxnSpPr>
            <p:spPr>
              <a:xfrm>
                <a:off x="2128914" y="5470660"/>
                <a:ext cx="322884" cy="56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704BBD-C459-AE45-8BF9-311744CD1D31}"/>
                </a:ext>
              </a:extLst>
            </p:cNvPr>
            <p:cNvGrpSpPr/>
            <p:nvPr/>
          </p:nvGrpSpPr>
          <p:grpSpPr>
            <a:xfrm rot="6202220">
              <a:off x="8385345" y="4456446"/>
              <a:ext cx="251209" cy="178488"/>
              <a:chOff x="1336431" y="5074418"/>
              <a:chExt cx="1115367" cy="79248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6D98319-711B-574F-A8B7-60166C9CEBB8}"/>
                  </a:ext>
                </a:extLst>
              </p:cNvPr>
              <p:cNvSpPr/>
              <p:nvPr/>
            </p:nvSpPr>
            <p:spPr>
              <a:xfrm>
                <a:off x="1336431" y="5074418"/>
                <a:ext cx="792483" cy="79248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40C1126-3054-694B-BC9A-24CE855AFB5A}"/>
                  </a:ext>
                </a:extLst>
              </p:cNvPr>
              <p:cNvCxnSpPr>
                <a:stCxn id="16" idx="6"/>
              </p:cNvCxnSpPr>
              <p:nvPr/>
            </p:nvCxnSpPr>
            <p:spPr>
              <a:xfrm>
                <a:off x="2128914" y="5470660"/>
                <a:ext cx="322884" cy="56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A14EAA-BBDE-324B-B8D3-373D3644C61E}"/>
                </a:ext>
              </a:extLst>
            </p:cNvPr>
            <p:cNvCxnSpPr>
              <a:cxnSpLocks/>
              <a:stCxn id="18" idx="0"/>
              <a:endCxn id="20" idx="6"/>
            </p:cNvCxnSpPr>
            <p:nvPr/>
          </p:nvCxnSpPr>
          <p:spPr>
            <a:xfrm flipV="1">
              <a:off x="6681981" y="844434"/>
              <a:ext cx="140753" cy="1513165"/>
            </a:xfrm>
            <a:prstGeom prst="line">
              <a:avLst/>
            </a:prstGeom>
            <a:ln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68F2923D-AE21-234C-A3F9-BCDE7014441F}"/>
                </a:ext>
              </a:extLst>
            </p:cNvPr>
            <p:cNvSpPr/>
            <p:nvPr/>
          </p:nvSpPr>
          <p:spPr>
            <a:xfrm rot="11207590">
              <a:off x="6502494" y="689501"/>
              <a:ext cx="129325" cy="174449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4724EC-9729-FF48-8C0A-C84195E0DD64}"/>
                    </a:ext>
                  </a:extLst>
                </p:cNvPr>
                <p:cNvSpPr txBox="1"/>
                <p:nvPr/>
              </p:nvSpPr>
              <p:spPr>
                <a:xfrm rot="5400000">
                  <a:off x="6872347" y="1053051"/>
                  <a:ext cx="2346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4724EC-9729-FF48-8C0A-C84195E0DD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872347" y="1053051"/>
                  <a:ext cx="23461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5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059703A-C81E-AA4B-A160-1C0652671A07}"/>
                </a:ext>
              </a:extLst>
            </p:cNvPr>
            <p:cNvSpPr/>
            <p:nvPr/>
          </p:nvSpPr>
          <p:spPr>
            <a:xfrm>
              <a:off x="4799386" y="744105"/>
              <a:ext cx="3461133" cy="3461131"/>
            </a:xfrm>
            <a:prstGeom prst="ellipse">
              <a:avLst/>
            </a:prstGeom>
            <a:solidFill>
              <a:srgbClr val="00B050">
                <a:alpha val="1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1422A4B-7EAD-E04D-815D-7370EEAC3D78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5306259" y="2442272"/>
              <a:ext cx="1325147" cy="1256095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DAE8DE5-FFDB-C74C-BF89-B13423498EE5}"/>
                    </a:ext>
                  </a:extLst>
                </p:cNvPr>
                <p:cNvSpPr txBox="1"/>
                <p:nvPr/>
              </p:nvSpPr>
              <p:spPr>
                <a:xfrm rot="5400000">
                  <a:off x="6104623" y="2608782"/>
                  <a:ext cx="22955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DAE8DE5-FFDB-C74C-BF89-B13423498E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104623" y="2608782"/>
                  <a:ext cx="22955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7647" b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8501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1610" y="245476"/>
            <a:ext cx="3715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Key Idea &amp; Proposed Approaches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228C0-6AA1-CF4F-86A5-261F77F83850}"/>
              </a:ext>
            </a:extLst>
          </p:cNvPr>
          <p:cNvSpPr txBox="1"/>
          <p:nvPr/>
        </p:nvSpPr>
        <p:spPr>
          <a:xfrm>
            <a:off x="179882" y="899411"/>
            <a:ext cx="8754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Biased Frontier-Based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During robot interactions, both robots select a potential function defined in a global frame.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Frontiers which minimize this potential function are chosen.</a:t>
            </a:r>
          </a:p>
          <a:p>
            <a:endParaRPr lang="en-US" dirty="0"/>
          </a:p>
          <a:p>
            <a:r>
              <a:rPr lang="en-US" dirty="0"/>
              <a:t>Global Frame Consensus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order to define the frontier potential functions, a common frame must be found.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Distributed Averaging with periodic gossiping is used.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895276-1E10-2D40-996E-A9F512ACF7B7}"/>
              </a:ext>
            </a:extLst>
          </p:cNvPr>
          <p:cNvGrpSpPr/>
          <p:nvPr/>
        </p:nvGrpSpPr>
        <p:grpSpPr>
          <a:xfrm rot="17468047" flipV="1">
            <a:off x="706821" y="5998871"/>
            <a:ext cx="488739" cy="408175"/>
            <a:chOff x="1336431" y="5074418"/>
            <a:chExt cx="948903" cy="7924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73BB44-984B-8C49-BAC5-BBDAC1AED1E4}"/>
                </a:ext>
              </a:extLst>
            </p:cNvPr>
            <p:cNvSpPr/>
            <p:nvPr/>
          </p:nvSpPr>
          <p:spPr>
            <a:xfrm>
              <a:off x="1336431" y="5074418"/>
              <a:ext cx="792483" cy="79248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6FEAB-DF98-1A41-8CC1-1F795C86D5E0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 rot="5400000" flipH="1" flipV="1">
              <a:off x="2206472" y="5391799"/>
              <a:ext cx="1304" cy="1564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F6C36CE-BD88-994C-8DF1-03AF7FEF2530}"/>
              </a:ext>
            </a:extLst>
          </p:cNvPr>
          <p:cNvGrpSpPr/>
          <p:nvPr/>
        </p:nvGrpSpPr>
        <p:grpSpPr>
          <a:xfrm rot="13908995" flipV="1">
            <a:off x="4686541" y="4387292"/>
            <a:ext cx="488739" cy="408175"/>
            <a:chOff x="1336431" y="5074418"/>
            <a:chExt cx="948903" cy="79248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19DAD5C-EE18-0A4E-858F-4E00DBD771DD}"/>
                </a:ext>
              </a:extLst>
            </p:cNvPr>
            <p:cNvSpPr/>
            <p:nvPr/>
          </p:nvSpPr>
          <p:spPr>
            <a:xfrm>
              <a:off x="1336431" y="5074418"/>
              <a:ext cx="792483" cy="792483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7FEC437-367C-4F48-9FA4-2C8619165461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rot="5400000" flipH="1" flipV="1">
              <a:off x="2206472" y="5391799"/>
              <a:ext cx="1304" cy="1564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9A834B-5B5B-D44C-9EFC-DA6EEAC5EEE3}"/>
              </a:ext>
            </a:extLst>
          </p:cNvPr>
          <p:cNvCxnSpPr/>
          <p:nvPr/>
        </p:nvCxnSpPr>
        <p:spPr>
          <a:xfrm>
            <a:off x="2046542" y="3111940"/>
            <a:ext cx="1798820" cy="3826239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5C269A-0867-2A47-9ED0-B9953FF5CD1F}"/>
              </a:ext>
            </a:extLst>
          </p:cNvPr>
          <p:cNvGrpSpPr/>
          <p:nvPr/>
        </p:nvGrpSpPr>
        <p:grpSpPr>
          <a:xfrm rot="20587327">
            <a:off x="6049975" y="4754707"/>
            <a:ext cx="522514" cy="554067"/>
            <a:chOff x="1798655" y="3215472"/>
            <a:chExt cx="693336" cy="73520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9A03D8-B04A-C94D-AD3E-BF19252DDDB8}"/>
                </a:ext>
              </a:extLst>
            </p:cNvPr>
            <p:cNvCxnSpPr/>
            <p:nvPr/>
          </p:nvCxnSpPr>
          <p:spPr>
            <a:xfrm>
              <a:off x="1798655" y="3928905"/>
              <a:ext cx="693336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08A4E30-CBC7-FD45-9AA4-2794797BBE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08703" y="3215472"/>
              <a:ext cx="11726" cy="735205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481308-7F91-5A40-9446-49C39DC61F64}"/>
              </a:ext>
            </a:extLst>
          </p:cNvPr>
          <p:cNvGrpSpPr/>
          <p:nvPr/>
        </p:nvGrpSpPr>
        <p:grpSpPr>
          <a:xfrm rot="1608166">
            <a:off x="778667" y="4113667"/>
            <a:ext cx="522514" cy="554067"/>
            <a:chOff x="1798655" y="3215472"/>
            <a:chExt cx="693336" cy="73520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7C9F65-2A59-8245-97AE-D578E609152F}"/>
                </a:ext>
              </a:extLst>
            </p:cNvPr>
            <p:cNvCxnSpPr/>
            <p:nvPr/>
          </p:nvCxnSpPr>
          <p:spPr>
            <a:xfrm>
              <a:off x="1798655" y="3928905"/>
              <a:ext cx="69333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CDE8345-E89B-DC48-A5EE-F069C0B34F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08703" y="3215472"/>
              <a:ext cx="11726" cy="7352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CA54BB-86DF-D24F-AC4E-76BC2EC1A88A}"/>
              </a:ext>
            </a:extLst>
          </p:cNvPr>
          <p:cNvCxnSpPr>
            <a:cxnSpLocks/>
          </p:cNvCxnSpPr>
          <p:nvPr/>
        </p:nvCxnSpPr>
        <p:spPr>
          <a:xfrm flipV="1">
            <a:off x="916296" y="4657333"/>
            <a:ext cx="3995838" cy="161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726B5DD5-E1B8-0940-9D44-B09E35284D9C}"/>
              </a:ext>
            </a:extLst>
          </p:cNvPr>
          <p:cNvSpPr/>
          <p:nvPr/>
        </p:nvSpPr>
        <p:spPr>
          <a:xfrm rot="12844726">
            <a:off x="471700" y="4003558"/>
            <a:ext cx="1599803" cy="2173955"/>
          </a:xfrm>
          <a:prstGeom prst="arc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A133410E-F79B-494E-B9A6-6693B2002D43}"/>
              </a:ext>
            </a:extLst>
          </p:cNvPr>
          <p:cNvSpPr/>
          <p:nvPr/>
        </p:nvSpPr>
        <p:spPr>
          <a:xfrm rot="10800000">
            <a:off x="4882264" y="4240620"/>
            <a:ext cx="2244180" cy="1217456"/>
          </a:xfrm>
          <a:prstGeom prst="arc">
            <a:avLst>
              <a:gd name="adj1" fmla="val 16200000"/>
              <a:gd name="adj2" fmla="val 21576252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51D945-C018-A14F-8F67-EFBB149319F4}"/>
              </a:ext>
            </a:extLst>
          </p:cNvPr>
          <p:cNvGrpSpPr/>
          <p:nvPr/>
        </p:nvGrpSpPr>
        <p:grpSpPr>
          <a:xfrm>
            <a:off x="3689009" y="4229007"/>
            <a:ext cx="522514" cy="554067"/>
            <a:chOff x="1798655" y="3215472"/>
            <a:chExt cx="693336" cy="735205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C6C13F7-43BE-574F-BEEF-73DDB1327848}"/>
                </a:ext>
              </a:extLst>
            </p:cNvPr>
            <p:cNvCxnSpPr/>
            <p:nvPr/>
          </p:nvCxnSpPr>
          <p:spPr>
            <a:xfrm>
              <a:off x="1798655" y="3928905"/>
              <a:ext cx="693336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47D29B6-AFD9-8E4E-A300-6458140D27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08703" y="3215472"/>
              <a:ext cx="11726" cy="735205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21AC1CF-2F3B-7542-A422-E72D17EC2713}"/>
                  </a:ext>
                </a:extLst>
              </p:cNvPr>
              <p:cNvSpPr txBox="1"/>
              <p:nvPr/>
            </p:nvSpPr>
            <p:spPr>
              <a:xfrm>
                <a:off x="3320346" y="4741133"/>
                <a:ext cx="6985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𝑐𝑜𝑛𝑠𝑒𝑛𝑠𝑢𝑠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21AC1CF-2F3B-7542-A422-E72D17EC2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346" y="4741133"/>
                <a:ext cx="698588" cy="184666"/>
              </a:xfrm>
              <a:prstGeom prst="rect">
                <a:avLst/>
              </a:prstGeom>
              <a:blipFill>
                <a:blip r:embed="rId2"/>
                <a:stretch>
                  <a:fillRect l="-3571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E54038-5E92-4D42-90B3-3904E8EB1C85}"/>
                  </a:ext>
                </a:extLst>
              </p:cNvPr>
              <p:cNvSpPr txBox="1"/>
              <p:nvPr/>
            </p:nvSpPr>
            <p:spPr>
              <a:xfrm>
                <a:off x="675793" y="4724961"/>
                <a:ext cx="18556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E54038-5E92-4D42-90B3-3904E8EB1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3" y="4724961"/>
                <a:ext cx="185564" cy="184666"/>
              </a:xfrm>
              <a:prstGeom prst="rect">
                <a:avLst/>
              </a:prstGeom>
              <a:blipFill>
                <a:blip r:embed="rId3"/>
                <a:stretch>
                  <a:fillRect l="-12500" r="-625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CD2A5A5-C0E4-5549-91FA-89018D8E2F7B}"/>
                  </a:ext>
                </a:extLst>
              </p:cNvPr>
              <p:cNvSpPr txBox="1"/>
              <p:nvPr/>
            </p:nvSpPr>
            <p:spPr>
              <a:xfrm>
                <a:off x="6211391" y="5328413"/>
                <a:ext cx="18915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CD2A5A5-C0E4-5549-91FA-89018D8E2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391" y="5328413"/>
                <a:ext cx="189154" cy="184666"/>
              </a:xfrm>
              <a:prstGeom prst="rect">
                <a:avLst/>
              </a:prstGeom>
              <a:blipFill>
                <a:blip r:embed="rId4"/>
                <a:stretch>
                  <a:fillRect l="-12500" r="-625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A2A022-4541-6243-BD83-CF26406CB324}"/>
                  </a:ext>
                </a:extLst>
              </p:cNvPr>
              <p:cNvSpPr txBox="1"/>
              <p:nvPr/>
            </p:nvSpPr>
            <p:spPr>
              <a:xfrm>
                <a:off x="5184429" y="4682790"/>
                <a:ext cx="20255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A2A022-4541-6243-BD83-CF26406CB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429" y="4682790"/>
                <a:ext cx="202556" cy="184666"/>
              </a:xfrm>
              <a:prstGeom prst="rect">
                <a:avLst/>
              </a:prstGeom>
              <a:blipFill>
                <a:blip r:embed="rId5"/>
                <a:stretch>
                  <a:fillRect l="-18750" r="-625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29938005-67E3-6E4E-B562-3D12B75F0AFC}"/>
              </a:ext>
            </a:extLst>
          </p:cNvPr>
          <p:cNvGrpSpPr/>
          <p:nvPr/>
        </p:nvGrpSpPr>
        <p:grpSpPr>
          <a:xfrm rot="19871677">
            <a:off x="4756801" y="4015311"/>
            <a:ext cx="522514" cy="554067"/>
            <a:chOff x="1798655" y="3215472"/>
            <a:chExt cx="693336" cy="73520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B0D8722-F056-FA47-A9E9-1C6E1274A68D}"/>
                </a:ext>
              </a:extLst>
            </p:cNvPr>
            <p:cNvCxnSpPr/>
            <p:nvPr/>
          </p:nvCxnSpPr>
          <p:spPr>
            <a:xfrm>
              <a:off x="1798655" y="3928905"/>
              <a:ext cx="6933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90780B2-9FB8-114E-9F76-D6C607AAF1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08703" y="3215472"/>
              <a:ext cx="11726" cy="7352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F93302-DF85-FE4A-BA87-C7D375CEFB8B}"/>
              </a:ext>
            </a:extLst>
          </p:cNvPr>
          <p:cNvGrpSpPr/>
          <p:nvPr/>
        </p:nvGrpSpPr>
        <p:grpSpPr>
          <a:xfrm rot="17583533">
            <a:off x="520589" y="5650480"/>
            <a:ext cx="522514" cy="554067"/>
            <a:chOff x="1798655" y="3215472"/>
            <a:chExt cx="693336" cy="735205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631B491-CFB6-D14F-8099-3C7A94C16C63}"/>
                </a:ext>
              </a:extLst>
            </p:cNvPr>
            <p:cNvCxnSpPr/>
            <p:nvPr/>
          </p:nvCxnSpPr>
          <p:spPr>
            <a:xfrm>
              <a:off x="1798655" y="3928905"/>
              <a:ext cx="6933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201852-7650-0543-9AAD-E4F004601F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08703" y="3215472"/>
              <a:ext cx="11726" cy="7352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1B46A34-C0CB-3446-B84F-A19D527C5EFF}"/>
                  </a:ext>
                </a:extLst>
              </p:cNvPr>
              <p:cNvSpPr txBox="1"/>
              <p:nvPr/>
            </p:nvSpPr>
            <p:spPr>
              <a:xfrm>
                <a:off x="671921" y="6455715"/>
                <a:ext cx="19896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1B46A34-C0CB-3446-B84F-A19D527C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21" y="6455715"/>
                <a:ext cx="198964" cy="184666"/>
              </a:xfrm>
              <a:prstGeom prst="rect">
                <a:avLst/>
              </a:prstGeom>
              <a:blipFill>
                <a:blip r:embed="rId6"/>
                <a:stretch>
                  <a:fillRect l="-17647" r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085094-73CE-0E40-BB2B-53393F19133C}"/>
                  </a:ext>
                </a:extLst>
              </p:cNvPr>
              <p:cNvSpPr txBox="1"/>
              <p:nvPr/>
            </p:nvSpPr>
            <p:spPr>
              <a:xfrm>
                <a:off x="1257737" y="5844929"/>
                <a:ext cx="12631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085094-73CE-0E40-BB2B-53393F191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737" y="5844929"/>
                <a:ext cx="126317" cy="184666"/>
              </a:xfrm>
              <a:prstGeom prst="rect">
                <a:avLst/>
              </a:prstGeom>
              <a:blipFill>
                <a:blip r:embed="rId7"/>
                <a:stretch>
                  <a:fillRect l="-18182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>
            <a:extLst>
              <a:ext uri="{FF2B5EF4-FFF2-40B4-BE49-F238E27FC236}">
                <a16:creationId xmlns:a16="http://schemas.microsoft.com/office/drawing/2014/main" id="{F07EB1F9-41C3-E34C-95B6-2A44B8882714}"/>
              </a:ext>
            </a:extLst>
          </p:cNvPr>
          <p:cNvSpPr/>
          <p:nvPr/>
        </p:nvSpPr>
        <p:spPr>
          <a:xfrm>
            <a:off x="1002055" y="5998223"/>
            <a:ext cx="147624" cy="219601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5BFFED9-F113-4C49-B4B6-DD6F3BACFB1D}"/>
              </a:ext>
            </a:extLst>
          </p:cNvPr>
          <p:cNvCxnSpPr>
            <a:cxnSpLocks/>
          </p:cNvCxnSpPr>
          <p:nvPr/>
        </p:nvCxnSpPr>
        <p:spPr>
          <a:xfrm flipH="1">
            <a:off x="2677491" y="5267566"/>
            <a:ext cx="396635" cy="190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6612A2FC-C2F5-9E49-A8E6-FD8635F98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298" y="5192171"/>
            <a:ext cx="1658840" cy="161210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245AB09-2132-3D4E-8181-2031634021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298" y="3318652"/>
            <a:ext cx="1684079" cy="169782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18B4B68-E465-0541-9695-2A0DA875781F}"/>
              </a:ext>
            </a:extLst>
          </p:cNvPr>
          <p:cNvSpPr/>
          <p:nvPr/>
        </p:nvSpPr>
        <p:spPr>
          <a:xfrm rot="18830311">
            <a:off x="7716281" y="3429375"/>
            <a:ext cx="485192" cy="1697827"/>
          </a:xfrm>
          <a:prstGeom prst="ellipse">
            <a:avLst/>
          </a:prstGeom>
          <a:solidFill>
            <a:srgbClr val="2E75B6">
              <a:alpha val="18039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A32F13-73FE-5145-9F69-7F4C7E032688}"/>
              </a:ext>
            </a:extLst>
          </p:cNvPr>
          <p:cNvSpPr txBox="1"/>
          <p:nvPr/>
        </p:nvSpPr>
        <p:spPr>
          <a:xfrm>
            <a:off x="1271541" y="4932726"/>
            <a:ext cx="157921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/>
            <a:r>
              <a:rPr lang="en-US" sz="1200" dirty="0"/>
              <a:t>Global Potential Function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2F8B019C-220C-6545-A59E-171B0767E755}"/>
              </a:ext>
            </a:extLst>
          </p:cNvPr>
          <p:cNvCxnSpPr>
            <a:stCxn id="40" idx="2"/>
          </p:cNvCxnSpPr>
          <p:nvPr/>
        </p:nvCxnSpPr>
        <p:spPr>
          <a:xfrm rot="16200000" flipH="1">
            <a:off x="2428463" y="4750077"/>
            <a:ext cx="150174" cy="88480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5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0290" y="245476"/>
            <a:ext cx="2998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Main Result &amp; Simulations</a:t>
            </a:r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CD8EE136-7C7E-C442-905D-5919D5E506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8564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8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6231" y="245476"/>
            <a:ext cx="1516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5F36E-0C3A-8547-A64D-6B431AB0E329}"/>
              </a:ext>
            </a:extLst>
          </p:cNvPr>
          <p:cNvSpPr txBox="1"/>
          <p:nvPr/>
        </p:nvSpPr>
        <p:spPr>
          <a:xfrm>
            <a:off x="479685" y="1214202"/>
            <a:ext cx="7854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Incorporate Uncertainty into the global frame consensus.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quadtree defined in the common frame to efficiently relay exploration progress.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 to 6 degrees of freedom.</a:t>
            </a:r>
          </a:p>
        </p:txBody>
      </p:sp>
    </p:spTree>
    <p:extLst>
      <p:ext uri="{BB962C8B-B14F-4D97-AF65-F5344CB8AC3E}">
        <p14:creationId xmlns:p14="http://schemas.microsoft.com/office/powerpoint/2010/main" val="2024157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1409</TotalTime>
  <Words>255</Words>
  <Application>Microsoft Macintosh PowerPoint</Application>
  <PresentationFormat>On-screen Show (4:3)</PresentationFormat>
  <Paragraphs>42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Distributed Multi-Robot Exploration in a GPS-Denied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Purdue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ECN</dc:creator>
  <cp:lastModifiedBy>Kevin Joseph Sheridan</cp:lastModifiedBy>
  <cp:revision>15</cp:revision>
  <dcterms:created xsi:type="dcterms:W3CDTF">2019-04-10T23:53:47Z</dcterms:created>
  <dcterms:modified xsi:type="dcterms:W3CDTF">2019-04-29T09:34:50Z</dcterms:modified>
</cp:coreProperties>
</file>